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Anton" pitchFamily="2" charset="0"/>
      <p:regular r:id="rId11"/>
    </p:embeddedFont>
    <p:embeddedFont>
      <p:font typeface="Fira Sans" panose="020B0503050000020004" pitchFamily="34" charset="0"/>
      <p:regular r:id="rId12"/>
      <p:bold r:id="rId13"/>
    </p:embeddedFont>
    <p:embeddedFont>
      <p:font typeface="Fira Sans Bold" panose="020B0803050000020004" pitchFamily="34" charset="0"/>
      <p:bold r:id="rId14"/>
    </p:embeddedFont>
    <p:embeddedFont>
      <p:font typeface="Fira Sans Medium" panose="020B0603050000020004" pitchFamily="34" charset="0"/>
      <p:regular r:id="rId15"/>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2" d="100"/>
          <a:sy n="52" d="100"/>
        </p:scale>
        <p:origin x="81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4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368391"/>
            <a:ext cx="4919186" cy="3492698"/>
          </a:xfrm>
          <a:prstGeom prst="rect">
            <a:avLst/>
          </a:prstGeom>
        </p:spPr>
      </p:pic>
      <p:sp>
        <p:nvSpPr>
          <p:cNvPr id="4" name="Text 0"/>
          <p:cNvSpPr/>
          <p:nvPr/>
        </p:nvSpPr>
        <p:spPr>
          <a:xfrm>
            <a:off x="793790" y="1733193"/>
            <a:ext cx="7556421" cy="1956435"/>
          </a:xfrm>
          <a:prstGeom prst="rect">
            <a:avLst/>
          </a:prstGeom>
          <a:noFill/>
          <a:ln/>
        </p:spPr>
        <p:txBody>
          <a:bodyPr wrap="square" lIns="0" tIns="0" rIns="0" bIns="0" rtlCol="0" anchor="t"/>
          <a:lstStyle/>
          <a:p>
            <a:pPr marL="0" indent="0">
              <a:lnSpc>
                <a:spcPts val="7700"/>
              </a:lnSpc>
              <a:buNone/>
            </a:pPr>
            <a:r>
              <a:rPr lang="en-US" sz="6150" kern="0" spc="-62" dirty="0">
                <a:solidFill>
                  <a:srgbClr val="FA95AF"/>
                </a:solidFill>
                <a:latin typeface="Anton" pitchFamily="34" charset="0"/>
                <a:ea typeface="Anton" pitchFamily="34" charset="-122"/>
                <a:cs typeface="Anton" pitchFamily="34" charset="-120"/>
              </a:rPr>
              <a:t>Defending Against Phishing Attacks</a:t>
            </a:r>
            <a:endParaRPr lang="en-US" sz="6150" dirty="0"/>
          </a:p>
        </p:txBody>
      </p:sp>
      <p:sp>
        <p:nvSpPr>
          <p:cNvPr id="5" name="Text 1"/>
          <p:cNvSpPr/>
          <p:nvPr/>
        </p:nvSpPr>
        <p:spPr>
          <a:xfrm>
            <a:off x="793790" y="4029789"/>
            <a:ext cx="75564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Phishing attacks are a major threat to organizations and individuals, as cybercriminals use deceptive tactics to steal sensitive information and gain unauthorized access. In this presentation, we will explore the different types of phishing attacks, learn how to recognize the warning signs, and discuss effective strategies to protect against these malicious attempts.</a:t>
            </a:r>
            <a:endParaRPr lang="en-US" sz="1750" dirty="0"/>
          </a:p>
        </p:txBody>
      </p:sp>
      <p:sp>
        <p:nvSpPr>
          <p:cNvPr id="6" name="Shape 2"/>
          <p:cNvSpPr/>
          <p:nvPr/>
        </p:nvSpPr>
        <p:spPr>
          <a:xfrm>
            <a:off x="793790" y="6116360"/>
            <a:ext cx="362903" cy="362903"/>
          </a:xfrm>
          <a:prstGeom prst="roundRect">
            <a:avLst>
              <a:gd name="adj" fmla="val 25194296"/>
            </a:avLst>
          </a:prstGeom>
          <a:solidFill>
            <a:srgbClr val="A43E86"/>
          </a:solidFill>
          <a:ln w="7620">
            <a:solidFill>
              <a:srgbClr val="FFFFFF"/>
            </a:solidFill>
            <a:prstDash val="solid"/>
          </a:ln>
        </p:spPr>
      </p:sp>
      <p:sp>
        <p:nvSpPr>
          <p:cNvPr id="7" name="Text 3"/>
          <p:cNvSpPr/>
          <p:nvPr/>
        </p:nvSpPr>
        <p:spPr>
          <a:xfrm>
            <a:off x="918091" y="6248995"/>
            <a:ext cx="114300" cy="97512"/>
          </a:xfrm>
          <a:prstGeom prst="rect">
            <a:avLst/>
          </a:prstGeom>
          <a:noFill/>
          <a:ln/>
        </p:spPr>
        <p:txBody>
          <a:bodyPr wrap="none" lIns="0" tIns="0" rIns="0" bIns="0" rtlCol="0" anchor="t"/>
          <a:lstStyle/>
          <a:p>
            <a:pPr marL="0" indent="0" algn="ctr">
              <a:lnSpc>
                <a:spcPts val="750"/>
              </a:lnSpc>
              <a:buNone/>
            </a:pPr>
            <a:r>
              <a:rPr lang="en-US" sz="750" kern="0" spc="-36" dirty="0">
                <a:solidFill>
                  <a:srgbClr val="FFFFFF"/>
                </a:solidFill>
                <a:latin typeface="Fira Sans Medium" pitchFamily="34" charset="0"/>
                <a:ea typeface="Fira Sans Medium" pitchFamily="34" charset="-122"/>
                <a:cs typeface="Fira Sans Medium" pitchFamily="34" charset="-120"/>
              </a:rPr>
              <a:t>OA</a:t>
            </a:r>
            <a:endParaRPr lang="en-US" sz="750" dirty="0"/>
          </a:p>
        </p:txBody>
      </p:sp>
      <p:sp>
        <p:nvSpPr>
          <p:cNvPr id="8" name="Text 4"/>
          <p:cNvSpPr/>
          <p:nvPr/>
        </p:nvSpPr>
        <p:spPr>
          <a:xfrm>
            <a:off x="1270040" y="6099453"/>
            <a:ext cx="3631644" cy="396835"/>
          </a:xfrm>
          <a:prstGeom prst="rect">
            <a:avLst/>
          </a:prstGeom>
          <a:noFill/>
          <a:ln/>
        </p:spPr>
        <p:txBody>
          <a:bodyPr wrap="none" lIns="0" tIns="0" rIns="0" bIns="0" rtlCol="0" anchor="t"/>
          <a:lstStyle/>
          <a:p>
            <a:pPr marL="0" indent="0" algn="l">
              <a:lnSpc>
                <a:spcPts val="3100"/>
              </a:lnSpc>
              <a:buNone/>
            </a:pPr>
            <a:r>
              <a:rPr lang="en-US" sz="2200" b="1" kern="0" spc="-36" dirty="0">
                <a:solidFill>
                  <a:srgbClr val="E0D6DE"/>
                </a:solidFill>
                <a:latin typeface="Fira Sans Bold" pitchFamily="34" charset="0"/>
                <a:ea typeface="Fira Sans Bold" pitchFamily="34" charset="-122"/>
              </a:rPr>
              <a:t>By Lionel RAMANOU</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568833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Types of Phishing Attacks</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FA95AF"/>
                </a:solidFill>
                <a:latin typeface="Anton" pitchFamily="34" charset="0"/>
                <a:ea typeface="Anton" pitchFamily="34" charset="-122"/>
                <a:cs typeface="Anton" pitchFamily="34" charset="-120"/>
              </a:rPr>
              <a:t>Email Phishing</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The most common phishing method, where attackers send fraudulent emails impersonating legitimate entities to lure victims into clicking on malicious links or downloading infected attachments.</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FA95AF"/>
                </a:solidFill>
                <a:latin typeface="Anton" pitchFamily="34" charset="0"/>
                <a:ea typeface="Anton" pitchFamily="34" charset="-122"/>
                <a:cs typeface="Anton" pitchFamily="34" charset="-120"/>
              </a:rPr>
              <a:t>Spear Phishing</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A more targeted attack where cybercriminals customize the email to a specific individual, using personal information to make the message appear more credible.</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FA95AF"/>
                </a:solidFill>
                <a:latin typeface="Anton" pitchFamily="34" charset="0"/>
                <a:ea typeface="Anton" pitchFamily="34" charset="-122"/>
                <a:cs typeface="Anton" pitchFamily="34" charset="-120"/>
              </a:rPr>
              <a:t>Whaling</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A type of spear phishing that targets high-profile individuals, such as executives or business leaders, with the goal of gaining access to sensitive company data or funds.</a:t>
            </a:r>
            <a:endParaRPr lang="en-US" sz="1750" dirty="0"/>
          </a:p>
        </p:txBody>
      </p:sp>
      <p:sp>
        <p:nvSpPr>
          <p:cNvPr id="9" name="Rectangle 8">
            <a:extLst>
              <a:ext uri="{FF2B5EF4-FFF2-40B4-BE49-F238E27FC236}">
                <a16:creationId xmlns:a16="http://schemas.microsoft.com/office/drawing/2014/main" id="{8BEB757D-63AE-F58F-B323-C06CD957EB51}"/>
              </a:ext>
            </a:extLst>
          </p:cNvPr>
          <p:cNvSpPr/>
          <p:nvPr/>
        </p:nvSpPr>
        <p:spPr>
          <a:xfrm>
            <a:off x="12707302" y="7735330"/>
            <a:ext cx="1824244" cy="40777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267"/>
          </a:xfrm>
          <a:prstGeom prst="rect">
            <a:avLst/>
          </a:prstGeom>
        </p:spPr>
      </p:pic>
      <p:pic>
        <p:nvPicPr>
          <p:cNvPr id="3" name="Image 1" descr="preencoded.png"/>
          <p:cNvPicPr>
            <a:picLocks noChangeAspect="1"/>
          </p:cNvPicPr>
          <p:nvPr/>
        </p:nvPicPr>
        <p:blipFill>
          <a:blip r:embed="rId4"/>
          <a:stretch>
            <a:fillRect/>
          </a:stretch>
        </p:blipFill>
        <p:spPr>
          <a:xfrm>
            <a:off x="9666327" y="279083"/>
            <a:ext cx="4441627" cy="7673102"/>
          </a:xfrm>
          <a:prstGeom prst="rect">
            <a:avLst/>
          </a:prstGeom>
        </p:spPr>
      </p:pic>
      <p:sp>
        <p:nvSpPr>
          <p:cNvPr id="4" name="Text 0"/>
          <p:cNvSpPr/>
          <p:nvPr/>
        </p:nvSpPr>
        <p:spPr>
          <a:xfrm>
            <a:off x="781526" y="614005"/>
            <a:ext cx="6741676" cy="697825"/>
          </a:xfrm>
          <a:prstGeom prst="rect">
            <a:avLst/>
          </a:prstGeom>
          <a:noFill/>
          <a:ln/>
        </p:spPr>
        <p:txBody>
          <a:bodyPr wrap="none" lIns="0" tIns="0" rIns="0" bIns="0" rtlCol="0" anchor="t"/>
          <a:lstStyle/>
          <a:p>
            <a:pPr marL="0" indent="0">
              <a:lnSpc>
                <a:spcPts val="5450"/>
              </a:lnSpc>
              <a:buNone/>
            </a:pPr>
            <a:r>
              <a:rPr lang="en-US" sz="4350" kern="0" spc="-44" dirty="0">
                <a:solidFill>
                  <a:srgbClr val="FA95AF"/>
                </a:solidFill>
                <a:latin typeface="Anton" pitchFamily="34" charset="0"/>
                <a:ea typeface="Anton" pitchFamily="34" charset="-122"/>
                <a:cs typeface="Anton" pitchFamily="34" charset="-120"/>
              </a:rPr>
              <a:t>Recognizing Phishing Attempts</a:t>
            </a:r>
            <a:endParaRPr lang="en-US" sz="4350" dirty="0"/>
          </a:p>
        </p:txBody>
      </p:sp>
      <p:sp>
        <p:nvSpPr>
          <p:cNvPr id="5" name="Shape 1"/>
          <p:cNvSpPr/>
          <p:nvPr/>
        </p:nvSpPr>
        <p:spPr>
          <a:xfrm>
            <a:off x="781526" y="1897975"/>
            <a:ext cx="502444" cy="502444"/>
          </a:xfrm>
          <a:prstGeom prst="roundRect">
            <a:avLst>
              <a:gd name="adj" fmla="val 6667"/>
            </a:avLst>
          </a:prstGeom>
          <a:solidFill>
            <a:srgbClr val="3E3E3E"/>
          </a:solidFill>
          <a:ln/>
        </p:spPr>
      </p:sp>
      <p:sp>
        <p:nvSpPr>
          <p:cNvPr id="6" name="Text 2"/>
          <p:cNvSpPr/>
          <p:nvPr/>
        </p:nvSpPr>
        <p:spPr>
          <a:xfrm>
            <a:off x="979051" y="1981676"/>
            <a:ext cx="107394" cy="334923"/>
          </a:xfrm>
          <a:prstGeom prst="rect">
            <a:avLst/>
          </a:prstGeom>
          <a:noFill/>
          <a:ln/>
        </p:spPr>
        <p:txBody>
          <a:bodyPr wrap="none" lIns="0" tIns="0" rIns="0" bIns="0" rtlCol="0" anchor="t"/>
          <a:lstStyle/>
          <a:p>
            <a:pPr marL="0" indent="0" algn="ctr">
              <a:lnSpc>
                <a:spcPts val="2600"/>
              </a:lnSpc>
              <a:buNone/>
            </a:pPr>
            <a:r>
              <a:rPr lang="en-US" sz="2600" kern="0" spc="-26" dirty="0">
                <a:solidFill>
                  <a:srgbClr val="E0D6DE"/>
                </a:solidFill>
                <a:latin typeface="Anton" pitchFamily="34" charset="0"/>
                <a:ea typeface="Anton" pitchFamily="34" charset="-122"/>
                <a:cs typeface="Anton" pitchFamily="34" charset="-120"/>
              </a:rPr>
              <a:t>1</a:t>
            </a:r>
            <a:endParaRPr lang="en-US" sz="2600" dirty="0"/>
          </a:p>
        </p:txBody>
      </p:sp>
      <p:sp>
        <p:nvSpPr>
          <p:cNvPr id="7" name="Text 3"/>
          <p:cNvSpPr/>
          <p:nvPr/>
        </p:nvSpPr>
        <p:spPr>
          <a:xfrm>
            <a:off x="1507212" y="1897975"/>
            <a:ext cx="2953226" cy="697706"/>
          </a:xfrm>
          <a:prstGeom prst="rect">
            <a:avLst/>
          </a:prstGeom>
          <a:noFill/>
          <a:ln/>
        </p:spPr>
        <p:txBody>
          <a:bodyPr wrap="square" lIns="0" tIns="0" rIns="0" bIns="0" rtlCol="0" anchor="t"/>
          <a:lstStyle/>
          <a:p>
            <a:pPr marL="0" indent="0">
              <a:lnSpc>
                <a:spcPts val="2700"/>
              </a:lnSpc>
              <a:buNone/>
            </a:pPr>
            <a:r>
              <a:rPr lang="en-US" sz="2150" kern="0" spc="-22" dirty="0">
                <a:solidFill>
                  <a:srgbClr val="E0D6DE"/>
                </a:solidFill>
                <a:latin typeface="Anton" pitchFamily="34" charset="0"/>
                <a:ea typeface="Anton" pitchFamily="34" charset="-122"/>
                <a:cs typeface="Anton" pitchFamily="34" charset="-120"/>
              </a:rPr>
              <a:t>Suspicious Sender Address</a:t>
            </a:r>
            <a:endParaRPr lang="en-US" sz="2150" dirty="0"/>
          </a:p>
        </p:txBody>
      </p:sp>
      <p:sp>
        <p:nvSpPr>
          <p:cNvPr id="8" name="Text 4"/>
          <p:cNvSpPr/>
          <p:nvPr/>
        </p:nvSpPr>
        <p:spPr>
          <a:xfrm>
            <a:off x="1507212" y="2729627"/>
            <a:ext cx="2953226" cy="1786533"/>
          </a:xfrm>
          <a:prstGeom prst="rect">
            <a:avLst/>
          </a:prstGeom>
          <a:noFill/>
          <a:ln/>
        </p:spPr>
        <p:txBody>
          <a:bodyPr wrap="square" lIns="0" tIns="0" rIns="0" bIns="0" rtlCol="0" anchor="t"/>
          <a:lstStyle/>
          <a:p>
            <a:pPr marL="0" indent="0">
              <a:lnSpc>
                <a:spcPts val="2800"/>
              </a:lnSpc>
              <a:buNone/>
            </a:pPr>
            <a:r>
              <a:rPr lang="en-US" sz="1750" kern="0" spc="-35" dirty="0">
                <a:solidFill>
                  <a:srgbClr val="E0D6DE"/>
                </a:solidFill>
                <a:latin typeface="Fira Sans" pitchFamily="34" charset="0"/>
                <a:ea typeface="Fira Sans" pitchFamily="34" charset="-122"/>
                <a:cs typeface="Fira Sans" pitchFamily="34" charset="-120"/>
              </a:rPr>
              <a:t>Be wary of emails from unfamiliar or slightly modified addresses, such as admin@amzon.com instead of admin@amazon.com.</a:t>
            </a:r>
            <a:endParaRPr lang="en-US" sz="1750" dirty="0"/>
          </a:p>
        </p:txBody>
      </p:sp>
      <p:sp>
        <p:nvSpPr>
          <p:cNvPr id="9" name="Shape 5"/>
          <p:cNvSpPr/>
          <p:nvPr/>
        </p:nvSpPr>
        <p:spPr>
          <a:xfrm>
            <a:off x="4683681" y="1897975"/>
            <a:ext cx="502444" cy="502444"/>
          </a:xfrm>
          <a:prstGeom prst="roundRect">
            <a:avLst>
              <a:gd name="adj" fmla="val 6667"/>
            </a:avLst>
          </a:prstGeom>
          <a:solidFill>
            <a:srgbClr val="3E3E3E"/>
          </a:solidFill>
          <a:ln/>
        </p:spPr>
      </p:sp>
      <p:sp>
        <p:nvSpPr>
          <p:cNvPr id="10" name="Text 6"/>
          <p:cNvSpPr/>
          <p:nvPr/>
        </p:nvSpPr>
        <p:spPr>
          <a:xfrm>
            <a:off x="4853821" y="1981676"/>
            <a:ext cx="162163" cy="334923"/>
          </a:xfrm>
          <a:prstGeom prst="rect">
            <a:avLst/>
          </a:prstGeom>
          <a:noFill/>
          <a:ln/>
        </p:spPr>
        <p:txBody>
          <a:bodyPr wrap="none" lIns="0" tIns="0" rIns="0" bIns="0" rtlCol="0" anchor="t"/>
          <a:lstStyle/>
          <a:p>
            <a:pPr marL="0" indent="0" algn="ctr">
              <a:lnSpc>
                <a:spcPts val="2600"/>
              </a:lnSpc>
              <a:buNone/>
            </a:pPr>
            <a:r>
              <a:rPr lang="en-US" sz="2600" kern="0" spc="-26" dirty="0">
                <a:solidFill>
                  <a:srgbClr val="E0D6DE"/>
                </a:solidFill>
                <a:latin typeface="Anton" pitchFamily="34" charset="0"/>
                <a:ea typeface="Anton" pitchFamily="34" charset="-122"/>
                <a:cs typeface="Anton" pitchFamily="34" charset="-120"/>
              </a:rPr>
              <a:t>2</a:t>
            </a:r>
            <a:endParaRPr lang="en-US" sz="2600" dirty="0"/>
          </a:p>
        </p:txBody>
      </p:sp>
      <p:sp>
        <p:nvSpPr>
          <p:cNvPr id="11" name="Text 7"/>
          <p:cNvSpPr/>
          <p:nvPr/>
        </p:nvSpPr>
        <p:spPr>
          <a:xfrm>
            <a:off x="5409367" y="1897975"/>
            <a:ext cx="2953226" cy="697706"/>
          </a:xfrm>
          <a:prstGeom prst="rect">
            <a:avLst/>
          </a:prstGeom>
          <a:noFill/>
          <a:ln/>
        </p:spPr>
        <p:txBody>
          <a:bodyPr wrap="square" lIns="0" tIns="0" rIns="0" bIns="0" rtlCol="0" anchor="t"/>
          <a:lstStyle/>
          <a:p>
            <a:pPr marL="0" indent="0">
              <a:lnSpc>
                <a:spcPts val="2700"/>
              </a:lnSpc>
              <a:buNone/>
            </a:pPr>
            <a:r>
              <a:rPr lang="en-US" sz="2150" kern="0" spc="-22" dirty="0">
                <a:solidFill>
                  <a:srgbClr val="E0D6DE"/>
                </a:solidFill>
                <a:latin typeface="Anton" pitchFamily="34" charset="0"/>
                <a:ea typeface="Anton" pitchFamily="34" charset="-122"/>
                <a:cs typeface="Anton" pitchFamily="34" charset="-120"/>
              </a:rPr>
              <a:t>Dubious Links and Attachments</a:t>
            </a:r>
            <a:endParaRPr lang="en-US" sz="2150" dirty="0"/>
          </a:p>
        </p:txBody>
      </p:sp>
      <p:sp>
        <p:nvSpPr>
          <p:cNvPr id="12" name="Text 8"/>
          <p:cNvSpPr/>
          <p:nvPr/>
        </p:nvSpPr>
        <p:spPr>
          <a:xfrm>
            <a:off x="5409367" y="2729627"/>
            <a:ext cx="2953226" cy="1786533"/>
          </a:xfrm>
          <a:prstGeom prst="rect">
            <a:avLst/>
          </a:prstGeom>
          <a:noFill/>
          <a:ln/>
        </p:spPr>
        <p:txBody>
          <a:bodyPr wrap="square" lIns="0" tIns="0" rIns="0" bIns="0" rtlCol="0" anchor="t"/>
          <a:lstStyle/>
          <a:p>
            <a:pPr marL="0" indent="0">
              <a:lnSpc>
                <a:spcPts val="2800"/>
              </a:lnSpc>
              <a:buNone/>
            </a:pPr>
            <a:r>
              <a:rPr lang="en-US" sz="1750" kern="0" spc="-35" dirty="0">
                <a:solidFill>
                  <a:srgbClr val="E0D6DE"/>
                </a:solidFill>
                <a:latin typeface="Fira Sans" pitchFamily="34" charset="0"/>
                <a:ea typeface="Fira Sans" pitchFamily="34" charset="-122"/>
                <a:cs typeface="Fira Sans" pitchFamily="34" charset="-120"/>
              </a:rPr>
              <a:t>Hover over links to check the actual URL before clicking, and avoid opening unexpected or suspicious attachments.</a:t>
            </a:r>
            <a:endParaRPr lang="en-US" sz="1750" dirty="0"/>
          </a:p>
        </p:txBody>
      </p:sp>
      <p:sp>
        <p:nvSpPr>
          <p:cNvPr id="13" name="Shape 9"/>
          <p:cNvSpPr/>
          <p:nvPr/>
        </p:nvSpPr>
        <p:spPr>
          <a:xfrm>
            <a:off x="781526" y="4990624"/>
            <a:ext cx="502444" cy="502444"/>
          </a:xfrm>
          <a:prstGeom prst="roundRect">
            <a:avLst>
              <a:gd name="adj" fmla="val 6667"/>
            </a:avLst>
          </a:prstGeom>
          <a:solidFill>
            <a:srgbClr val="3E3E3E"/>
          </a:solidFill>
          <a:ln/>
        </p:spPr>
      </p:sp>
      <p:sp>
        <p:nvSpPr>
          <p:cNvPr id="14" name="Text 10"/>
          <p:cNvSpPr/>
          <p:nvPr/>
        </p:nvSpPr>
        <p:spPr>
          <a:xfrm>
            <a:off x="951667" y="5074325"/>
            <a:ext cx="162163" cy="334923"/>
          </a:xfrm>
          <a:prstGeom prst="rect">
            <a:avLst/>
          </a:prstGeom>
          <a:noFill/>
          <a:ln/>
        </p:spPr>
        <p:txBody>
          <a:bodyPr wrap="none" lIns="0" tIns="0" rIns="0" bIns="0" rtlCol="0" anchor="t"/>
          <a:lstStyle/>
          <a:p>
            <a:pPr marL="0" indent="0" algn="ctr">
              <a:lnSpc>
                <a:spcPts val="2600"/>
              </a:lnSpc>
              <a:buNone/>
            </a:pPr>
            <a:r>
              <a:rPr lang="en-US" sz="2600" kern="0" spc="-26" dirty="0">
                <a:solidFill>
                  <a:srgbClr val="E0D6DE"/>
                </a:solidFill>
                <a:latin typeface="Anton" pitchFamily="34" charset="0"/>
                <a:ea typeface="Anton" pitchFamily="34" charset="-122"/>
                <a:cs typeface="Anton" pitchFamily="34" charset="-120"/>
              </a:rPr>
              <a:t>3</a:t>
            </a:r>
            <a:endParaRPr lang="en-US" sz="2600" dirty="0"/>
          </a:p>
        </p:txBody>
      </p:sp>
      <p:sp>
        <p:nvSpPr>
          <p:cNvPr id="15" name="Text 11"/>
          <p:cNvSpPr/>
          <p:nvPr/>
        </p:nvSpPr>
        <p:spPr>
          <a:xfrm>
            <a:off x="1507212" y="4990624"/>
            <a:ext cx="2791301" cy="348853"/>
          </a:xfrm>
          <a:prstGeom prst="rect">
            <a:avLst/>
          </a:prstGeom>
          <a:noFill/>
          <a:ln/>
        </p:spPr>
        <p:txBody>
          <a:bodyPr wrap="none" lIns="0" tIns="0" rIns="0" bIns="0" rtlCol="0" anchor="t"/>
          <a:lstStyle/>
          <a:p>
            <a:pPr marL="0" indent="0">
              <a:lnSpc>
                <a:spcPts val="2700"/>
              </a:lnSpc>
              <a:buNone/>
            </a:pPr>
            <a:r>
              <a:rPr lang="en-US" sz="2150" kern="0" spc="-22" dirty="0">
                <a:solidFill>
                  <a:srgbClr val="E0D6DE"/>
                </a:solidFill>
                <a:latin typeface="Anton" pitchFamily="34" charset="0"/>
                <a:ea typeface="Anton" pitchFamily="34" charset="-122"/>
                <a:cs typeface="Anton" pitchFamily="34" charset="-120"/>
              </a:rPr>
              <a:t>Sense of Urgency</a:t>
            </a:r>
            <a:endParaRPr lang="en-US" sz="2150" dirty="0"/>
          </a:p>
        </p:txBody>
      </p:sp>
      <p:sp>
        <p:nvSpPr>
          <p:cNvPr id="16" name="Text 12"/>
          <p:cNvSpPr/>
          <p:nvPr/>
        </p:nvSpPr>
        <p:spPr>
          <a:xfrm>
            <a:off x="1507212" y="5473422"/>
            <a:ext cx="2953226" cy="2143839"/>
          </a:xfrm>
          <a:prstGeom prst="rect">
            <a:avLst/>
          </a:prstGeom>
          <a:noFill/>
          <a:ln/>
        </p:spPr>
        <p:txBody>
          <a:bodyPr wrap="square" lIns="0" tIns="0" rIns="0" bIns="0" rtlCol="0" anchor="t"/>
          <a:lstStyle/>
          <a:p>
            <a:pPr marL="0" indent="0">
              <a:lnSpc>
                <a:spcPts val="2800"/>
              </a:lnSpc>
              <a:buNone/>
            </a:pPr>
            <a:r>
              <a:rPr lang="en-US" sz="1750" kern="0" spc="-35" dirty="0">
                <a:solidFill>
                  <a:srgbClr val="E0D6DE"/>
                </a:solidFill>
                <a:latin typeface="Fira Sans" pitchFamily="34" charset="0"/>
                <a:ea typeface="Fira Sans" pitchFamily="34" charset="-122"/>
                <a:cs typeface="Fira Sans" pitchFamily="34" charset="-120"/>
              </a:rPr>
              <a:t>Phishing emails often create a false sense of urgency to pressure victims into taking immediate action, such as "Your account will be suspended in 24 hours."</a:t>
            </a:r>
            <a:endParaRPr lang="en-US" sz="1750" dirty="0"/>
          </a:p>
        </p:txBody>
      </p:sp>
      <p:sp>
        <p:nvSpPr>
          <p:cNvPr id="17" name="Shape 13"/>
          <p:cNvSpPr/>
          <p:nvPr/>
        </p:nvSpPr>
        <p:spPr>
          <a:xfrm>
            <a:off x="4683681" y="4990624"/>
            <a:ext cx="502444" cy="502444"/>
          </a:xfrm>
          <a:prstGeom prst="roundRect">
            <a:avLst>
              <a:gd name="adj" fmla="val 6667"/>
            </a:avLst>
          </a:prstGeom>
          <a:solidFill>
            <a:srgbClr val="3E3E3E"/>
          </a:solidFill>
          <a:ln/>
        </p:spPr>
      </p:sp>
      <p:sp>
        <p:nvSpPr>
          <p:cNvPr id="18" name="Text 14"/>
          <p:cNvSpPr/>
          <p:nvPr/>
        </p:nvSpPr>
        <p:spPr>
          <a:xfrm>
            <a:off x="4853821" y="5074325"/>
            <a:ext cx="162163" cy="334923"/>
          </a:xfrm>
          <a:prstGeom prst="rect">
            <a:avLst/>
          </a:prstGeom>
          <a:noFill/>
          <a:ln/>
        </p:spPr>
        <p:txBody>
          <a:bodyPr wrap="none" lIns="0" tIns="0" rIns="0" bIns="0" rtlCol="0" anchor="t"/>
          <a:lstStyle/>
          <a:p>
            <a:pPr marL="0" indent="0" algn="ctr">
              <a:lnSpc>
                <a:spcPts val="2600"/>
              </a:lnSpc>
              <a:buNone/>
            </a:pPr>
            <a:r>
              <a:rPr lang="en-US" sz="2600" kern="0" spc="-26" dirty="0">
                <a:solidFill>
                  <a:srgbClr val="E0D6DE"/>
                </a:solidFill>
                <a:latin typeface="Anton" pitchFamily="34" charset="0"/>
                <a:ea typeface="Anton" pitchFamily="34" charset="-122"/>
                <a:cs typeface="Anton" pitchFamily="34" charset="-120"/>
              </a:rPr>
              <a:t>4</a:t>
            </a:r>
            <a:endParaRPr lang="en-US" sz="2600" dirty="0"/>
          </a:p>
        </p:txBody>
      </p:sp>
      <p:sp>
        <p:nvSpPr>
          <p:cNvPr id="19" name="Text 15"/>
          <p:cNvSpPr/>
          <p:nvPr/>
        </p:nvSpPr>
        <p:spPr>
          <a:xfrm>
            <a:off x="5409367" y="4990624"/>
            <a:ext cx="2825829" cy="348853"/>
          </a:xfrm>
          <a:prstGeom prst="rect">
            <a:avLst/>
          </a:prstGeom>
          <a:noFill/>
          <a:ln/>
        </p:spPr>
        <p:txBody>
          <a:bodyPr wrap="none" lIns="0" tIns="0" rIns="0" bIns="0" rtlCol="0" anchor="t"/>
          <a:lstStyle/>
          <a:p>
            <a:pPr marL="0" indent="0">
              <a:lnSpc>
                <a:spcPts val="2700"/>
              </a:lnSpc>
              <a:buNone/>
            </a:pPr>
            <a:r>
              <a:rPr lang="en-US" sz="2150" kern="0" spc="-22" dirty="0">
                <a:solidFill>
                  <a:srgbClr val="E0D6DE"/>
                </a:solidFill>
                <a:latin typeface="Anton" pitchFamily="34" charset="0"/>
                <a:ea typeface="Anton" pitchFamily="34" charset="-122"/>
                <a:cs typeface="Anton" pitchFamily="34" charset="-120"/>
              </a:rPr>
              <a:t>Poorly Designed Websites</a:t>
            </a:r>
            <a:endParaRPr lang="en-US" sz="2150" dirty="0"/>
          </a:p>
        </p:txBody>
      </p:sp>
      <p:sp>
        <p:nvSpPr>
          <p:cNvPr id="20" name="Text 16"/>
          <p:cNvSpPr/>
          <p:nvPr/>
        </p:nvSpPr>
        <p:spPr>
          <a:xfrm>
            <a:off x="5409367" y="5473422"/>
            <a:ext cx="2953226" cy="2143839"/>
          </a:xfrm>
          <a:prstGeom prst="rect">
            <a:avLst/>
          </a:prstGeom>
          <a:noFill/>
          <a:ln/>
        </p:spPr>
        <p:txBody>
          <a:bodyPr wrap="square" lIns="0" tIns="0" rIns="0" bIns="0" rtlCol="0" anchor="t"/>
          <a:lstStyle/>
          <a:p>
            <a:pPr marL="0" indent="0">
              <a:lnSpc>
                <a:spcPts val="2800"/>
              </a:lnSpc>
              <a:buNone/>
            </a:pPr>
            <a:r>
              <a:rPr lang="en-US" sz="1750" kern="0" spc="-35" dirty="0">
                <a:solidFill>
                  <a:srgbClr val="E0D6DE"/>
                </a:solidFill>
                <a:latin typeface="Fira Sans" pitchFamily="34" charset="0"/>
                <a:ea typeface="Fira Sans" pitchFamily="34" charset="-122"/>
                <a:cs typeface="Fira Sans" pitchFamily="34" charset="-120"/>
              </a:rPr>
              <a:t>Phishing sites may have incorrect URLs, lack SSL certificates, or have low-quality logos and layouts compared to the genuine website.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24533"/>
            <a:ext cx="623066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Real-World Phishing Attacks</a:t>
            </a:r>
            <a:endParaRPr lang="en-US" sz="4450" dirty="0"/>
          </a:p>
        </p:txBody>
      </p:sp>
      <p:sp>
        <p:nvSpPr>
          <p:cNvPr id="3" name="Shape 1"/>
          <p:cNvSpPr/>
          <p:nvPr/>
        </p:nvSpPr>
        <p:spPr>
          <a:xfrm>
            <a:off x="793790" y="2186940"/>
            <a:ext cx="6408063" cy="2395657"/>
          </a:xfrm>
          <a:prstGeom prst="roundRect">
            <a:avLst>
              <a:gd name="adj" fmla="val 1420"/>
            </a:avLst>
          </a:prstGeom>
          <a:solidFill>
            <a:srgbClr val="3E3E3E"/>
          </a:solidFill>
          <a:ln/>
        </p:spPr>
      </p:sp>
      <p:sp>
        <p:nvSpPr>
          <p:cNvPr id="4" name="Text 2"/>
          <p:cNvSpPr/>
          <p:nvPr/>
        </p:nvSpPr>
        <p:spPr>
          <a:xfrm>
            <a:off x="1020604" y="2413754"/>
            <a:ext cx="4028837"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Sony Pictures Phishing Attack (2014)</a:t>
            </a:r>
            <a:endParaRPr lang="en-US" sz="2200" dirty="0"/>
          </a:p>
        </p:txBody>
      </p:sp>
      <p:sp>
        <p:nvSpPr>
          <p:cNvPr id="5" name="Text 3"/>
          <p:cNvSpPr/>
          <p:nvPr/>
        </p:nvSpPr>
        <p:spPr>
          <a:xfrm>
            <a:off x="1020604" y="2904173"/>
            <a:ext cx="595443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Employees at Sony Pictures received phishing emails that led to the exposure of sensitive information, including unreleased movies and personal data.</a:t>
            </a:r>
            <a:endParaRPr lang="en-US" sz="1750" dirty="0"/>
          </a:p>
        </p:txBody>
      </p:sp>
      <p:sp>
        <p:nvSpPr>
          <p:cNvPr id="6" name="Shape 4"/>
          <p:cNvSpPr/>
          <p:nvPr/>
        </p:nvSpPr>
        <p:spPr>
          <a:xfrm>
            <a:off x="7428667" y="2186940"/>
            <a:ext cx="6408063" cy="2395657"/>
          </a:xfrm>
          <a:prstGeom prst="roundRect">
            <a:avLst>
              <a:gd name="adj" fmla="val 1420"/>
            </a:avLst>
          </a:prstGeom>
          <a:solidFill>
            <a:srgbClr val="3E3E3E"/>
          </a:solidFill>
          <a:ln/>
        </p:spPr>
      </p:sp>
      <p:sp>
        <p:nvSpPr>
          <p:cNvPr id="7" name="Text 5"/>
          <p:cNvSpPr/>
          <p:nvPr/>
        </p:nvSpPr>
        <p:spPr>
          <a:xfrm>
            <a:off x="7655481" y="2413754"/>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COVID-19 Phishing Scams</a:t>
            </a:r>
            <a:endParaRPr lang="en-US" sz="2200" dirty="0"/>
          </a:p>
        </p:txBody>
      </p:sp>
      <p:sp>
        <p:nvSpPr>
          <p:cNvPr id="8" name="Text 6"/>
          <p:cNvSpPr/>
          <p:nvPr/>
        </p:nvSpPr>
        <p:spPr>
          <a:xfrm>
            <a:off x="7655481" y="2904173"/>
            <a:ext cx="5954435"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Cybercriminals exploited the fear and uncertainty during the pandemic by sending phishing emails impersonating the World Health Organization (WHO) and asking for personal information or fraudulent donations.</a:t>
            </a:r>
            <a:endParaRPr lang="en-US" sz="1750" dirty="0"/>
          </a:p>
        </p:txBody>
      </p:sp>
      <p:sp>
        <p:nvSpPr>
          <p:cNvPr id="9" name="Shape 7"/>
          <p:cNvSpPr/>
          <p:nvPr/>
        </p:nvSpPr>
        <p:spPr>
          <a:xfrm>
            <a:off x="793790" y="4809411"/>
            <a:ext cx="6408063" cy="2395657"/>
          </a:xfrm>
          <a:prstGeom prst="roundRect">
            <a:avLst>
              <a:gd name="adj" fmla="val 1420"/>
            </a:avLst>
          </a:prstGeom>
          <a:solidFill>
            <a:srgbClr val="3E3E3E"/>
          </a:solidFill>
          <a:ln/>
        </p:spPr>
      </p:sp>
      <p:sp>
        <p:nvSpPr>
          <p:cNvPr id="10" name="Text 8"/>
          <p:cNvSpPr/>
          <p:nvPr/>
        </p:nvSpPr>
        <p:spPr>
          <a:xfrm>
            <a:off x="1020604" y="5036225"/>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Smishing (SMS Phishing)</a:t>
            </a:r>
            <a:endParaRPr lang="en-US" sz="2200" dirty="0"/>
          </a:p>
        </p:txBody>
      </p:sp>
      <p:sp>
        <p:nvSpPr>
          <p:cNvPr id="11" name="Text 9"/>
          <p:cNvSpPr/>
          <p:nvPr/>
        </p:nvSpPr>
        <p:spPr>
          <a:xfrm>
            <a:off x="1020604" y="5526643"/>
            <a:ext cx="5954435"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Fraudulent text messages claiming to be from a bank and urging victims to click on a link to verify their account information have resulted in many people losing their financial data and funds.</a:t>
            </a:r>
            <a:endParaRPr lang="en-US" sz="1750" dirty="0"/>
          </a:p>
        </p:txBody>
      </p:sp>
      <p:sp>
        <p:nvSpPr>
          <p:cNvPr id="12" name="Shape 10"/>
          <p:cNvSpPr/>
          <p:nvPr/>
        </p:nvSpPr>
        <p:spPr>
          <a:xfrm>
            <a:off x="7428667" y="4809411"/>
            <a:ext cx="6408063" cy="2395657"/>
          </a:xfrm>
          <a:prstGeom prst="roundRect">
            <a:avLst>
              <a:gd name="adj" fmla="val 1420"/>
            </a:avLst>
          </a:prstGeom>
          <a:solidFill>
            <a:srgbClr val="3E3E3E"/>
          </a:solidFill>
          <a:ln/>
        </p:spPr>
      </p:sp>
      <p:sp>
        <p:nvSpPr>
          <p:cNvPr id="13" name="Text 11"/>
          <p:cNvSpPr/>
          <p:nvPr/>
        </p:nvSpPr>
        <p:spPr>
          <a:xfrm>
            <a:off x="7655481" y="5036225"/>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Vishing (Voice Phishing)</a:t>
            </a:r>
            <a:endParaRPr lang="en-US" sz="2200" dirty="0"/>
          </a:p>
        </p:txBody>
      </p:sp>
      <p:sp>
        <p:nvSpPr>
          <p:cNvPr id="14" name="Text 12"/>
          <p:cNvSpPr/>
          <p:nvPr/>
        </p:nvSpPr>
        <p:spPr>
          <a:xfrm>
            <a:off x="7655481" y="5526643"/>
            <a:ext cx="595443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Attackers impersonate trusted entities over the phone to trick victims into providing sensitive information, such as login credentials or credit card numbers.</a:t>
            </a:r>
            <a:endParaRPr lang="en-US" sz="1750" dirty="0"/>
          </a:p>
        </p:txBody>
      </p:sp>
      <p:sp>
        <p:nvSpPr>
          <p:cNvPr id="15" name="Rectangle 14">
            <a:extLst>
              <a:ext uri="{FF2B5EF4-FFF2-40B4-BE49-F238E27FC236}">
                <a16:creationId xmlns:a16="http://schemas.microsoft.com/office/drawing/2014/main" id="{3E590817-D6D5-669E-AA64-19A11C4DD6B0}"/>
              </a:ext>
            </a:extLst>
          </p:cNvPr>
          <p:cNvSpPr/>
          <p:nvPr/>
        </p:nvSpPr>
        <p:spPr>
          <a:xfrm>
            <a:off x="12707302" y="7735330"/>
            <a:ext cx="1824244" cy="40777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4625"/>
          </a:xfrm>
          <a:prstGeom prst="rect">
            <a:avLst/>
          </a:prstGeom>
        </p:spPr>
      </p:pic>
      <p:pic>
        <p:nvPicPr>
          <p:cNvPr id="3" name="Image 1" descr="preencoded.png"/>
          <p:cNvPicPr>
            <a:picLocks noChangeAspect="1"/>
          </p:cNvPicPr>
          <p:nvPr/>
        </p:nvPicPr>
        <p:blipFill>
          <a:blip r:embed="rId4"/>
          <a:stretch>
            <a:fillRect/>
          </a:stretch>
        </p:blipFill>
        <p:spPr>
          <a:xfrm>
            <a:off x="5623798" y="271463"/>
            <a:ext cx="3382804" cy="2171700"/>
          </a:xfrm>
          <a:prstGeom prst="rect">
            <a:avLst/>
          </a:prstGeom>
        </p:spPr>
      </p:pic>
      <p:sp>
        <p:nvSpPr>
          <p:cNvPr id="4" name="Text 0"/>
          <p:cNvSpPr/>
          <p:nvPr/>
        </p:nvSpPr>
        <p:spPr>
          <a:xfrm>
            <a:off x="760095" y="3486507"/>
            <a:ext cx="7590234" cy="678656"/>
          </a:xfrm>
          <a:prstGeom prst="rect">
            <a:avLst/>
          </a:prstGeom>
          <a:noFill/>
          <a:ln/>
        </p:spPr>
        <p:txBody>
          <a:bodyPr wrap="none" lIns="0" tIns="0" rIns="0" bIns="0" rtlCol="0" anchor="t"/>
          <a:lstStyle/>
          <a:p>
            <a:pPr marL="0" indent="0">
              <a:lnSpc>
                <a:spcPts val="5300"/>
              </a:lnSpc>
              <a:buNone/>
            </a:pPr>
            <a:r>
              <a:rPr lang="en-US" sz="4250" kern="0" spc="-43" dirty="0">
                <a:solidFill>
                  <a:srgbClr val="FA95AF"/>
                </a:solidFill>
                <a:latin typeface="Anton" pitchFamily="34" charset="0"/>
                <a:ea typeface="Anton" pitchFamily="34" charset="-122"/>
                <a:cs typeface="Anton" pitchFamily="34" charset="-120"/>
              </a:rPr>
              <a:t>Protecting Against Phishing Attacks</a:t>
            </a:r>
            <a:endParaRPr lang="en-US" sz="4250" dirty="0"/>
          </a:p>
        </p:txBody>
      </p:sp>
      <p:pic>
        <p:nvPicPr>
          <p:cNvPr id="5" name="Image 2" descr="preencoded.png"/>
          <p:cNvPicPr>
            <a:picLocks noChangeAspect="1"/>
          </p:cNvPicPr>
          <p:nvPr/>
        </p:nvPicPr>
        <p:blipFill>
          <a:blip r:embed="rId5"/>
          <a:stretch>
            <a:fillRect/>
          </a:stretch>
        </p:blipFill>
        <p:spPr>
          <a:xfrm>
            <a:off x="760095" y="4490918"/>
            <a:ext cx="542925" cy="542925"/>
          </a:xfrm>
          <a:prstGeom prst="rect">
            <a:avLst/>
          </a:prstGeom>
        </p:spPr>
      </p:pic>
      <p:sp>
        <p:nvSpPr>
          <p:cNvPr id="6" name="Text 1"/>
          <p:cNvSpPr/>
          <p:nvPr/>
        </p:nvSpPr>
        <p:spPr>
          <a:xfrm>
            <a:off x="760095" y="5251013"/>
            <a:ext cx="2714625" cy="339328"/>
          </a:xfrm>
          <a:prstGeom prst="rect">
            <a:avLst/>
          </a:prstGeom>
          <a:noFill/>
          <a:ln/>
        </p:spPr>
        <p:txBody>
          <a:bodyPr wrap="none" lIns="0" tIns="0" rIns="0" bIns="0" rtlCol="0" anchor="t"/>
          <a:lstStyle/>
          <a:p>
            <a:pPr marL="0" indent="0" algn="l">
              <a:lnSpc>
                <a:spcPts val="2650"/>
              </a:lnSpc>
              <a:buNone/>
            </a:pPr>
            <a:r>
              <a:rPr lang="en-US" sz="2100" kern="0" spc="-21" dirty="0">
                <a:solidFill>
                  <a:srgbClr val="E0D6DE"/>
                </a:solidFill>
                <a:latin typeface="Anton" pitchFamily="34" charset="0"/>
                <a:ea typeface="Anton" pitchFamily="34" charset="-122"/>
                <a:cs typeface="Anton" pitchFamily="34" charset="-120"/>
              </a:rPr>
              <a:t>Verify Email Senders</a:t>
            </a:r>
            <a:endParaRPr lang="en-US" sz="2100" dirty="0"/>
          </a:p>
        </p:txBody>
      </p:sp>
      <p:sp>
        <p:nvSpPr>
          <p:cNvPr id="7" name="Text 2"/>
          <p:cNvSpPr/>
          <p:nvPr/>
        </p:nvSpPr>
        <p:spPr>
          <a:xfrm>
            <a:off x="760095" y="5720596"/>
            <a:ext cx="3033236" cy="1389698"/>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Fira Sans" pitchFamily="34" charset="0"/>
                <a:ea typeface="Fira Sans" pitchFamily="34" charset="-122"/>
                <a:cs typeface="Fira Sans" pitchFamily="34" charset="-120"/>
              </a:rPr>
              <a:t>Check the sender's email address for any suspicious details or slight variations from the legitimate entity.</a:t>
            </a:r>
            <a:endParaRPr lang="en-US" sz="1700" dirty="0"/>
          </a:p>
        </p:txBody>
      </p:sp>
      <p:pic>
        <p:nvPicPr>
          <p:cNvPr id="8" name="Image 3" descr="preencoded.png"/>
          <p:cNvPicPr>
            <a:picLocks noChangeAspect="1"/>
          </p:cNvPicPr>
          <p:nvPr/>
        </p:nvPicPr>
        <p:blipFill>
          <a:blip r:embed="rId6"/>
          <a:stretch>
            <a:fillRect/>
          </a:stretch>
        </p:blipFill>
        <p:spPr>
          <a:xfrm>
            <a:off x="4119086" y="4490918"/>
            <a:ext cx="542925" cy="542925"/>
          </a:xfrm>
          <a:prstGeom prst="rect">
            <a:avLst/>
          </a:prstGeom>
        </p:spPr>
      </p:pic>
      <p:sp>
        <p:nvSpPr>
          <p:cNvPr id="9" name="Text 3"/>
          <p:cNvSpPr/>
          <p:nvPr/>
        </p:nvSpPr>
        <p:spPr>
          <a:xfrm>
            <a:off x="4119086" y="5251013"/>
            <a:ext cx="3033236" cy="678656"/>
          </a:xfrm>
          <a:prstGeom prst="rect">
            <a:avLst/>
          </a:prstGeom>
          <a:noFill/>
          <a:ln/>
        </p:spPr>
        <p:txBody>
          <a:bodyPr wrap="square" lIns="0" tIns="0" rIns="0" bIns="0" rtlCol="0" anchor="t"/>
          <a:lstStyle/>
          <a:p>
            <a:pPr marL="0" indent="0" algn="l">
              <a:lnSpc>
                <a:spcPts val="2650"/>
              </a:lnSpc>
              <a:buNone/>
            </a:pPr>
            <a:r>
              <a:rPr lang="en-US" sz="2100" kern="0" spc="-21" dirty="0">
                <a:solidFill>
                  <a:srgbClr val="E0D6DE"/>
                </a:solidFill>
                <a:latin typeface="Anton" pitchFamily="34" charset="0"/>
                <a:ea typeface="Anton" pitchFamily="34" charset="-122"/>
                <a:cs typeface="Anton" pitchFamily="34" charset="-120"/>
              </a:rPr>
              <a:t>Inspect Links and Attachments</a:t>
            </a:r>
            <a:endParaRPr lang="en-US" sz="2100" dirty="0"/>
          </a:p>
        </p:txBody>
      </p:sp>
      <p:sp>
        <p:nvSpPr>
          <p:cNvPr id="10" name="Text 4"/>
          <p:cNvSpPr/>
          <p:nvPr/>
        </p:nvSpPr>
        <p:spPr>
          <a:xfrm>
            <a:off x="4119086" y="6059924"/>
            <a:ext cx="3033236" cy="1389698"/>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Fira Sans" pitchFamily="34" charset="0"/>
                <a:ea typeface="Fira Sans" pitchFamily="34" charset="-122"/>
                <a:cs typeface="Fira Sans" pitchFamily="34" charset="-120"/>
              </a:rPr>
              <a:t>Hover over links to inspect the URL before clicking, and avoid opening unexpected or suspicious attachments.</a:t>
            </a:r>
            <a:endParaRPr lang="en-US" sz="1700" dirty="0"/>
          </a:p>
        </p:txBody>
      </p:sp>
      <p:pic>
        <p:nvPicPr>
          <p:cNvPr id="11" name="Image 4" descr="preencoded.png"/>
          <p:cNvPicPr>
            <a:picLocks noChangeAspect="1"/>
          </p:cNvPicPr>
          <p:nvPr/>
        </p:nvPicPr>
        <p:blipFill>
          <a:blip r:embed="rId7"/>
          <a:stretch>
            <a:fillRect/>
          </a:stretch>
        </p:blipFill>
        <p:spPr>
          <a:xfrm>
            <a:off x="7478078" y="4490918"/>
            <a:ext cx="542925" cy="542925"/>
          </a:xfrm>
          <a:prstGeom prst="rect">
            <a:avLst/>
          </a:prstGeom>
        </p:spPr>
      </p:pic>
      <p:sp>
        <p:nvSpPr>
          <p:cNvPr id="12" name="Text 5"/>
          <p:cNvSpPr/>
          <p:nvPr/>
        </p:nvSpPr>
        <p:spPr>
          <a:xfrm>
            <a:off x="7478078" y="5251013"/>
            <a:ext cx="3033236" cy="678656"/>
          </a:xfrm>
          <a:prstGeom prst="rect">
            <a:avLst/>
          </a:prstGeom>
          <a:noFill/>
          <a:ln/>
        </p:spPr>
        <p:txBody>
          <a:bodyPr wrap="square" lIns="0" tIns="0" rIns="0" bIns="0" rtlCol="0" anchor="t"/>
          <a:lstStyle/>
          <a:p>
            <a:pPr marL="0" indent="0" algn="l">
              <a:lnSpc>
                <a:spcPts val="2650"/>
              </a:lnSpc>
              <a:buNone/>
            </a:pPr>
            <a:r>
              <a:rPr lang="en-US" sz="2100" kern="0" spc="-21" dirty="0">
                <a:solidFill>
                  <a:srgbClr val="E0D6DE"/>
                </a:solidFill>
                <a:latin typeface="Anton" pitchFamily="34" charset="0"/>
                <a:ea typeface="Anton" pitchFamily="34" charset="-122"/>
                <a:cs typeface="Anton" pitchFamily="34" charset="-120"/>
              </a:rPr>
              <a:t>Enable Two-Factor Authentication</a:t>
            </a:r>
            <a:endParaRPr lang="en-US" sz="2100" dirty="0"/>
          </a:p>
        </p:txBody>
      </p:sp>
      <p:sp>
        <p:nvSpPr>
          <p:cNvPr id="13" name="Text 6"/>
          <p:cNvSpPr/>
          <p:nvPr/>
        </p:nvSpPr>
        <p:spPr>
          <a:xfrm>
            <a:off x="7478078" y="6059924"/>
            <a:ext cx="3033236" cy="1389698"/>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Fira Sans" pitchFamily="34" charset="0"/>
                <a:ea typeface="Fira Sans" pitchFamily="34" charset="-122"/>
                <a:cs typeface="Fira Sans" pitchFamily="34" charset="-120"/>
              </a:rPr>
              <a:t>Use two-factor authentication whenever possible to add an extra layer of security to your online accounts.</a:t>
            </a:r>
            <a:endParaRPr lang="en-US" sz="1700" dirty="0"/>
          </a:p>
        </p:txBody>
      </p:sp>
      <p:pic>
        <p:nvPicPr>
          <p:cNvPr id="14" name="Image 5" descr="preencoded.png"/>
          <p:cNvPicPr>
            <a:picLocks noChangeAspect="1"/>
          </p:cNvPicPr>
          <p:nvPr/>
        </p:nvPicPr>
        <p:blipFill>
          <a:blip r:embed="rId8"/>
          <a:stretch>
            <a:fillRect/>
          </a:stretch>
        </p:blipFill>
        <p:spPr>
          <a:xfrm>
            <a:off x="10837069" y="4490918"/>
            <a:ext cx="542925" cy="542925"/>
          </a:xfrm>
          <a:prstGeom prst="rect">
            <a:avLst/>
          </a:prstGeom>
        </p:spPr>
      </p:pic>
      <p:sp>
        <p:nvSpPr>
          <p:cNvPr id="15" name="Text 7"/>
          <p:cNvSpPr/>
          <p:nvPr/>
        </p:nvSpPr>
        <p:spPr>
          <a:xfrm>
            <a:off x="10837069" y="5251013"/>
            <a:ext cx="2714625" cy="339328"/>
          </a:xfrm>
          <a:prstGeom prst="rect">
            <a:avLst/>
          </a:prstGeom>
          <a:noFill/>
          <a:ln/>
        </p:spPr>
        <p:txBody>
          <a:bodyPr wrap="none" lIns="0" tIns="0" rIns="0" bIns="0" rtlCol="0" anchor="t"/>
          <a:lstStyle/>
          <a:p>
            <a:pPr marL="0" indent="0" algn="l">
              <a:lnSpc>
                <a:spcPts val="2650"/>
              </a:lnSpc>
              <a:buNone/>
            </a:pPr>
            <a:r>
              <a:rPr lang="en-US" sz="2100" kern="0" spc="-21" dirty="0">
                <a:solidFill>
                  <a:srgbClr val="E0D6DE"/>
                </a:solidFill>
                <a:latin typeface="Anton" pitchFamily="34" charset="0"/>
                <a:ea typeface="Anton" pitchFamily="34" charset="-122"/>
                <a:cs typeface="Anton" pitchFamily="34" charset="-120"/>
              </a:rPr>
              <a:t>Beware of Public Wi-Fi</a:t>
            </a:r>
            <a:endParaRPr lang="en-US" sz="2100" dirty="0"/>
          </a:p>
        </p:txBody>
      </p:sp>
      <p:sp>
        <p:nvSpPr>
          <p:cNvPr id="16" name="Text 8"/>
          <p:cNvSpPr/>
          <p:nvPr/>
        </p:nvSpPr>
        <p:spPr>
          <a:xfrm>
            <a:off x="10837069" y="5720596"/>
            <a:ext cx="3033236" cy="1737122"/>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Fira Sans" pitchFamily="34" charset="0"/>
                <a:ea typeface="Fira Sans" pitchFamily="34" charset="-122"/>
                <a:cs typeface="Fira Sans" pitchFamily="34" charset="-120"/>
              </a:rPr>
              <a:t>Avoid entering sensitive information on public Wi-Fi networks, as they may be vulnerable to eavesdropping and man-in-the-middle attacks.</a:t>
            </a:r>
            <a:endParaRPr lang="en-US" sz="1700" dirty="0"/>
          </a:p>
        </p:txBody>
      </p:sp>
      <p:sp>
        <p:nvSpPr>
          <p:cNvPr id="17" name="Rectangle 16">
            <a:extLst>
              <a:ext uri="{FF2B5EF4-FFF2-40B4-BE49-F238E27FC236}">
                <a16:creationId xmlns:a16="http://schemas.microsoft.com/office/drawing/2014/main" id="{46E4867B-E02A-5EF2-85BE-4810F9292220}"/>
              </a:ext>
            </a:extLst>
          </p:cNvPr>
          <p:cNvSpPr/>
          <p:nvPr/>
        </p:nvSpPr>
        <p:spPr>
          <a:xfrm>
            <a:off x="12707302" y="7735330"/>
            <a:ext cx="1824244" cy="40777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081260" y="2762250"/>
            <a:ext cx="3611880" cy="2705100"/>
          </a:xfrm>
          <a:prstGeom prst="rect">
            <a:avLst/>
          </a:prstGeom>
        </p:spPr>
      </p:pic>
      <p:sp>
        <p:nvSpPr>
          <p:cNvPr id="4" name="Text 0"/>
          <p:cNvSpPr/>
          <p:nvPr/>
        </p:nvSpPr>
        <p:spPr>
          <a:xfrm>
            <a:off x="777954" y="719376"/>
            <a:ext cx="7001232" cy="694730"/>
          </a:xfrm>
          <a:prstGeom prst="rect">
            <a:avLst/>
          </a:prstGeom>
          <a:noFill/>
          <a:ln/>
        </p:spPr>
        <p:txBody>
          <a:bodyPr wrap="none" lIns="0" tIns="0" rIns="0" bIns="0" rtlCol="0" anchor="t"/>
          <a:lstStyle/>
          <a:p>
            <a:pPr marL="0" indent="0">
              <a:lnSpc>
                <a:spcPts val="5450"/>
              </a:lnSpc>
              <a:buNone/>
            </a:pPr>
            <a:r>
              <a:rPr lang="en-US" sz="4350" kern="0" spc="-44" dirty="0">
                <a:solidFill>
                  <a:srgbClr val="FA95AF"/>
                </a:solidFill>
                <a:latin typeface="Anton" pitchFamily="34" charset="0"/>
                <a:ea typeface="Anton" pitchFamily="34" charset="-122"/>
                <a:cs typeface="Anton" pitchFamily="34" charset="-120"/>
              </a:rPr>
              <a:t>Responding to a Phishing Attack</a:t>
            </a:r>
            <a:endParaRPr lang="en-US" sz="4350" dirty="0"/>
          </a:p>
        </p:txBody>
      </p:sp>
      <p:pic>
        <p:nvPicPr>
          <p:cNvPr id="5" name="Image 2" descr="preencoded.png"/>
          <p:cNvPicPr>
            <a:picLocks noChangeAspect="1"/>
          </p:cNvPicPr>
          <p:nvPr/>
        </p:nvPicPr>
        <p:blipFill>
          <a:blip r:embed="rId5"/>
          <a:stretch>
            <a:fillRect/>
          </a:stretch>
        </p:blipFill>
        <p:spPr>
          <a:xfrm>
            <a:off x="777954" y="1747480"/>
            <a:ext cx="1111448" cy="1778318"/>
          </a:xfrm>
          <a:prstGeom prst="rect">
            <a:avLst/>
          </a:prstGeom>
        </p:spPr>
      </p:pic>
      <p:sp>
        <p:nvSpPr>
          <p:cNvPr id="6" name="Text 1"/>
          <p:cNvSpPr/>
          <p:nvPr/>
        </p:nvSpPr>
        <p:spPr>
          <a:xfrm>
            <a:off x="2222778" y="1969770"/>
            <a:ext cx="2778681" cy="347305"/>
          </a:xfrm>
          <a:prstGeom prst="rect">
            <a:avLst/>
          </a:prstGeom>
          <a:noFill/>
          <a:ln/>
        </p:spPr>
        <p:txBody>
          <a:bodyPr wrap="none" lIns="0" tIns="0" rIns="0" bIns="0" rtlCol="0" anchor="t"/>
          <a:lstStyle/>
          <a:p>
            <a:pPr marL="0" indent="0" algn="l">
              <a:lnSpc>
                <a:spcPts val="2700"/>
              </a:lnSpc>
              <a:buNone/>
            </a:pPr>
            <a:r>
              <a:rPr lang="en-US" sz="2150" kern="0" spc="-22" dirty="0">
                <a:solidFill>
                  <a:srgbClr val="E0D6DE"/>
                </a:solidFill>
                <a:latin typeface="Anton" pitchFamily="34" charset="0"/>
                <a:ea typeface="Anton" pitchFamily="34" charset="-122"/>
                <a:cs typeface="Anton" pitchFamily="34" charset="-120"/>
              </a:rPr>
              <a:t>Reset Passwords</a:t>
            </a:r>
            <a:endParaRPr lang="en-US" sz="2150" dirty="0"/>
          </a:p>
        </p:txBody>
      </p:sp>
      <p:sp>
        <p:nvSpPr>
          <p:cNvPr id="7" name="Text 2"/>
          <p:cNvSpPr/>
          <p:nvPr/>
        </p:nvSpPr>
        <p:spPr>
          <a:xfrm>
            <a:off x="2222778" y="2450425"/>
            <a:ext cx="6143268" cy="711279"/>
          </a:xfrm>
          <a:prstGeom prst="rect">
            <a:avLst/>
          </a:prstGeom>
          <a:noFill/>
          <a:ln/>
        </p:spPr>
        <p:txBody>
          <a:bodyPr wrap="square" lIns="0" tIns="0" rIns="0" bIns="0" rtlCol="0" anchor="t"/>
          <a:lstStyle/>
          <a:p>
            <a:pPr marL="0" indent="0" algn="l">
              <a:lnSpc>
                <a:spcPts val="2800"/>
              </a:lnSpc>
              <a:buNone/>
            </a:pPr>
            <a:r>
              <a:rPr lang="en-US" sz="1750" kern="0" spc="-35" dirty="0">
                <a:solidFill>
                  <a:srgbClr val="E0D6DE"/>
                </a:solidFill>
                <a:latin typeface="Fira Sans" pitchFamily="34" charset="0"/>
                <a:ea typeface="Fira Sans" pitchFamily="34" charset="-122"/>
                <a:cs typeface="Fira Sans" pitchFamily="34" charset="-120"/>
              </a:rPr>
              <a:t>If you have been a victim of a phishing attack, immediately change your passwords to prevent further unauthorized access.</a:t>
            </a:r>
            <a:endParaRPr lang="en-US" sz="1750" dirty="0"/>
          </a:p>
        </p:txBody>
      </p:sp>
      <p:pic>
        <p:nvPicPr>
          <p:cNvPr id="8" name="Image 3" descr="preencoded.png"/>
          <p:cNvPicPr>
            <a:picLocks noChangeAspect="1"/>
          </p:cNvPicPr>
          <p:nvPr/>
        </p:nvPicPr>
        <p:blipFill>
          <a:blip r:embed="rId6"/>
          <a:stretch>
            <a:fillRect/>
          </a:stretch>
        </p:blipFill>
        <p:spPr>
          <a:xfrm>
            <a:off x="777954" y="3525798"/>
            <a:ext cx="1111448" cy="1992154"/>
          </a:xfrm>
          <a:prstGeom prst="rect">
            <a:avLst/>
          </a:prstGeom>
        </p:spPr>
      </p:pic>
      <p:sp>
        <p:nvSpPr>
          <p:cNvPr id="9" name="Text 3"/>
          <p:cNvSpPr/>
          <p:nvPr/>
        </p:nvSpPr>
        <p:spPr>
          <a:xfrm>
            <a:off x="2222778" y="3748088"/>
            <a:ext cx="2778681" cy="347305"/>
          </a:xfrm>
          <a:prstGeom prst="rect">
            <a:avLst/>
          </a:prstGeom>
          <a:noFill/>
          <a:ln/>
        </p:spPr>
        <p:txBody>
          <a:bodyPr wrap="none" lIns="0" tIns="0" rIns="0" bIns="0" rtlCol="0" anchor="t"/>
          <a:lstStyle/>
          <a:p>
            <a:pPr marL="0" indent="0" algn="l">
              <a:lnSpc>
                <a:spcPts val="2700"/>
              </a:lnSpc>
              <a:buNone/>
            </a:pPr>
            <a:r>
              <a:rPr lang="en-US" sz="2150" kern="0" spc="-22" dirty="0">
                <a:solidFill>
                  <a:srgbClr val="E0D6DE"/>
                </a:solidFill>
                <a:latin typeface="Anton" pitchFamily="34" charset="0"/>
                <a:ea typeface="Anton" pitchFamily="34" charset="-122"/>
                <a:cs typeface="Anton" pitchFamily="34" charset="-120"/>
              </a:rPr>
              <a:t>Monitor Accounts</a:t>
            </a:r>
            <a:endParaRPr lang="en-US" sz="2150" dirty="0"/>
          </a:p>
        </p:txBody>
      </p:sp>
      <p:sp>
        <p:nvSpPr>
          <p:cNvPr id="10" name="Text 4"/>
          <p:cNvSpPr/>
          <p:nvPr/>
        </p:nvSpPr>
        <p:spPr>
          <a:xfrm>
            <a:off x="2222778" y="4228743"/>
            <a:ext cx="6143268" cy="1066919"/>
          </a:xfrm>
          <a:prstGeom prst="rect">
            <a:avLst/>
          </a:prstGeom>
          <a:noFill/>
          <a:ln/>
        </p:spPr>
        <p:txBody>
          <a:bodyPr wrap="square" lIns="0" tIns="0" rIns="0" bIns="0" rtlCol="0" anchor="t"/>
          <a:lstStyle/>
          <a:p>
            <a:pPr marL="0" indent="0" algn="l">
              <a:lnSpc>
                <a:spcPts val="2800"/>
              </a:lnSpc>
              <a:buNone/>
            </a:pPr>
            <a:r>
              <a:rPr lang="en-US" sz="1750" kern="0" spc="-35" dirty="0">
                <a:solidFill>
                  <a:srgbClr val="E0D6DE"/>
                </a:solidFill>
                <a:latin typeface="Fira Sans" pitchFamily="34" charset="0"/>
                <a:ea typeface="Fira Sans" pitchFamily="34" charset="-122"/>
                <a:cs typeface="Fira Sans" pitchFamily="34" charset="-120"/>
              </a:rPr>
              <a:t>Regularly review your online accounts and financial statements for any suspicious activity and report any incidents to the appropriate authorities.</a:t>
            </a:r>
            <a:endParaRPr lang="en-US" sz="1750" dirty="0"/>
          </a:p>
        </p:txBody>
      </p:sp>
      <p:pic>
        <p:nvPicPr>
          <p:cNvPr id="11" name="Image 4" descr="preencoded.png"/>
          <p:cNvPicPr>
            <a:picLocks noChangeAspect="1"/>
          </p:cNvPicPr>
          <p:nvPr/>
        </p:nvPicPr>
        <p:blipFill>
          <a:blip r:embed="rId7"/>
          <a:stretch>
            <a:fillRect/>
          </a:stretch>
        </p:blipFill>
        <p:spPr>
          <a:xfrm>
            <a:off x="777954" y="5517952"/>
            <a:ext cx="1111448" cy="1992154"/>
          </a:xfrm>
          <a:prstGeom prst="rect">
            <a:avLst/>
          </a:prstGeom>
        </p:spPr>
      </p:pic>
      <p:sp>
        <p:nvSpPr>
          <p:cNvPr id="12" name="Text 5"/>
          <p:cNvSpPr/>
          <p:nvPr/>
        </p:nvSpPr>
        <p:spPr>
          <a:xfrm>
            <a:off x="2222778" y="5740241"/>
            <a:ext cx="2778681" cy="347305"/>
          </a:xfrm>
          <a:prstGeom prst="rect">
            <a:avLst/>
          </a:prstGeom>
          <a:noFill/>
          <a:ln/>
        </p:spPr>
        <p:txBody>
          <a:bodyPr wrap="none" lIns="0" tIns="0" rIns="0" bIns="0" rtlCol="0" anchor="t"/>
          <a:lstStyle/>
          <a:p>
            <a:pPr marL="0" indent="0" algn="l">
              <a:lnSpc>
                <a:spcPts val="2700"/>
              </a:lnSpc>
              <a:buNone/>
            </a:pPr>
            <a:r>
              <a:rPr lang="en-US" sz="2150" kern="0" spc="-22" dirty="0">
                <a:solidFill>
                  <a:srgbClr val="E0D6DE"/>
                </a:solidFill>
                <a:latin typeface="Anton" pitchFamily="34" charset="0"/>
                <a:ea typeface="Anton" pitchFamily="34" charset="-122"/>
                <a:cs typeface="Anton" pitchFamily="34" charset="-120"/>
              </a:rPr>
              <a:t>Notify the Organization</a:t>
            </a:r>
            <a:endParaRPr lang="en-US" sz="2150" dirty="0"/>
          </a:p>
        </p:txBody>
      </p:sp>
      <p:sp>
        <p:nvSpPr>
          <p:cNvPr id="13" name="Text 6"/>
          <p:cNvSpPr/>
          <p:nvPr/>
        </p:nvSpPr>
        <p:spPr>
          <a:xfrm>
            <a:off x="2222778" y="6220897"/>
            <a:ext cx="6143268" cy="1066919"/>
          </a:xfrm>
          <a:prstGeom prst="rect">
            <a:avLst/>
          </a:prstGeom>
          <a:noFill/>
          <a:ln/>
        </p:spPr>
        <p:txBody>
          <a:bodyPr wrap="square" lIns="0" tIns="0" rIns="0" bIns="0" rtlCol="0" anchor="t"/>
          <a:lstStyle/>
          <a:p>
            <a:pPr marL="0" indent="0" algn="l">
              <a:lnSpc>
                <a:spcPts val="2800"/>
              </a:lnSpc>
              <a:buNone/>
            </a:pPr>
            <a:r>
              <a:rPr lang="en-US" sz="1750" kern="0" spc="-35" dirty="0">
                <a:solidFill>
                  <a:srgbClr val="E0D6DE"/>
                </a:solidFill>
                <a:latin typeface="Fira Sans" pitchFamily="34" charset="0"/>
                <a:ea typeface="Fira Sans" pitchFamily="34" charset="-122"/>
                <a:cs typeface="Fira Sans" pitchFamily="34" charset="-120"/>
              </a:rPr>
              <a:t>In a professional setting, inform your organization's IT security team about the phishing attempt to help them investigate and prevent future attacks.</a:t>
            </a:r>
            <a:endParaRPr lang="en-US" sz="1750" dirty="0"/>
          </a:p>
        </p:txBody>
      </p:sp>
      <p:sp>
        <p:nvSpPr>
          <p:cNvPr id="14" name="Rectangle 13">
            <a:extLst>
              <a:ext uri="{FF2B5EF4-FFF2-40B4-BE49-F238E27FC236}">
                <a16:creationId xmlns:a16="http://schemas.microsoft.com/office/drawing/2014/main" id="{D7A59674-15B5-E56D-A6B7-1D8301E67D71}"/>
              </a:ext>
            </a:extLst>
          </p:cNvPr>
          <p:cNvSpPr/>
          <p:nvPr/>
        </p:nvSpPr>
        <p:spPr>
          <a:xfrm>
            <a:off x="12707302" y="7735330"/>
            <a:ext cx="1824244" cy="40777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6937" y="2716292"/>
            <a:ext cx="4972407" cy="2797016"/>
          </a:xfrm>
          <a:prstGeom prst="rect">
            <a:avLst/>
          </a:prstGeom>
        </p:spPr>
      </p:pic>
      <p:sp>
        <p:nvSpPr>
          <p:cNvPr id="4" name="Text 0"/>
          <p:cNvSpPr/>
          <p:nvPr/>
        </p:nvSpPr>
        <p:spPr>
          <a:xfrm>
            <a:off x="6206133" y="669608"/>
            <a:ext cx="5805011" cy="642580"/>
          </a:xfrm>
          <a:prstGeom prst="rect">
            <a:avLst/>
          </a:prstGeom>
          <a:noFill/>
          <a:ln/>
        </p:spPr>
        <p:txBody>
          <a:bodyPr wrap="none" lIns="0" tIns="0" rIns="0" bIns="0" rtlCol="0" anchor="t"/>
          <a:lstStyle/>
          <a:p>
            <a:pPr marL="0" indent="0">
              <a:lnSpc>
                <a:spcPts val="5050"/>
              </a:lnSpc>
              <a:buNone/>
            </a:pPr>
            <a:r>
              <a:rPr lang="en-US" sz="4000" kern="0" spc="-40" dirty="0">
                <a:solidFill>
                  <a:srgbClr val="FA95AF"/>
                </a:solidFill>
                <a:latin typeface="Anton" pitchFamily="34" charset="0"/>
                <a:ea typeface="Anton" pitchFamily="34" charset="-122"/>
                <a:cs typeface="Anton" pitchFamily="34" charset="-120"/>
              </a:rPr>
              <a:t>Phishing Awareness Training</a:t>
            </a:r>
            <a:endParaRPr lang="en-US" sz="4000" dirty="0"/>
          </a:p>
        </p:txBody>
      </p:sp>
      <p:sp>
        <p:nvSpPr>
          <p:cNvPr id="5" name="Shape 1"/>
          <p:cNvSpPr/>
          <p:nvPr/>
        </p:nvSpPr>
        <p:spPr>
          <a:xfrm>
            <a:off x="6503075" y="1620560"/>
            <a:ext cx="22860" cy="5939433"/>
          </a:xfrm>
          <a:prstGeom prst="roundRect">
            <a:avLst>
              <a:gd name="adj" fmla="val 134933"/>
            </a:avLst>
          </a:prstGeom>
          <a:solidFill>
            <a:srgbClr val="575757"/>
          </a:solidFill>
          <a:ln/>
        </p:spPr>
      </p:sp>
      <p:sp>
        <p:nvSpPr>
          <p:cNvPr id="6" name="Shape 2"/>
          <p:cNvSpPr/>
          <p:nvPr/>
        </p:nvSpPr>
        <p:spPr>
          <a:xfrm>
            <a:off x="6722983" y="2071807"/>
            <a:ext cx="719733" cy="22860"/>
          </a:xfrm>
          <a:prstGeom prst="roundRect">
            <a:avLst>
              <a:gd name="adj" fmla="val 134933"/>
            </a:avLst>
          </a:prstGeom>
          <a:solidFill>
            <a:srgbClr val="575757"/>
          </a:solidFill>
          <a:ln/>
        </p:spPr>
      </p:sp>
      <p:sp>
        <p:nvSpPr>
          <p:cNvPr id="7" name="Shape 3"/>
          <p:cNvSpPr/>
          <p:nvPr/>
        </p:nvSpPr>
        <p:spPr>
          <a:xfrm>
            <a:off x="6283166" y="1851898"/>
            <a:ext cx="462677" cy="462677"/>
          </a:xfrm>
          <a:prstGeom prst="roundRect">
            <a:avLst>
              <a:gd name="adj" fmla="val 6667"/>
            </a:avLst>
          </a:prstGeom>
          <a:solidFill>
            <a:srgbClr val="3E3E3E"/>
          </a:solidFill>
          <a:ln/>
        </p:spPr>
      </p:sp>
      <p:sp>
        <p:nvSpPr>
          <p:cNvPr id="8" name="Text 4"/>
          <p:cNvSpPr/>
          <p:nvPr/>
        </p:nvSpPr>
        <p:spPr>
          <a:xfrm>
            <a:off x="6464975" y="1928932"/>
            <a:ext cx="98941" cy="308491"/>
          </a:xfrm>
          <a:prstGeom prst="rect">
            <a:avLst/>
          </a:prstGeom>
          <a:noFill/>
          <a:ln/>
        </p:spPr>
        <p:txBody>
          <a:bodyPr wrap="none" lIns="0" tIns="0" rIns="0" bIns="0" rtlCol="0" anchor="t"/>
          <a:lstStyle/>
          <a:p>
            <a:pPr marL="0" indent="0" algn="ctr">
              <a:lnSpc>
                <a:spcPts val="2400"/>
              </a:lnSpc>
              <a:buNone/>
            </a:pPr>
            <a:r>
              <a:rPr lang="en-US" sz="2400" kern="0" spc="-24" dirty="0">
                <a:solidFill>
                  <a:srgbClr val="E0D6DE"/>
                </a:solidFill>
                <a:latin typeface="Anton" pitchFamily="34" charset="0"/>
                <a:ea typeface="Anton" pitchFamily="34" charset="-122"/>
                <a:cs typeface="Anton" pitchFamily="34" charset="-120"/>
              </a:rPr>
              <a:t>1</a:t>
            </a:r>
            <a:endParaRPr lang="en-US" sz="2400" dirty="0"/>
          </a:p>
        </p:txBody>
      </p:sp>
      <p:sp>
        <p:nvSpPr>
          <p:cNvPr id="9" name="Text 5"/>
          <p:cNvSpPr/>
          <p:nvPr/>
        </p:nvSpPr>
        <p:spPr>
          <a:xfrm>
            <a:off x="7645479" y="1826181"/>
            <a:ext cx="2570440" cy="321231"/>
          </a:xfrm>
          <a:prstGeom prst="rect">
            <a:avLst/>
          </a:prstGeom>
          <a:noFill/>
          <a:ln/>
        </p:spPr>
        <p:txBody>
          <a:bodyPr wrap="none" lIns="0" tIns="0" rIns="0" bIns="0" rtlCol="0" anchor="t"/>
          <a:lstStyle/>
          <a:p>
            <a:pPr marL="0" indent="0" algn="l">
              <a:lnSpc>
                <a:spcPts val="2500"/>
              </a:lnSpc>
              <a:buNone/>
            </a:pPr>
            <a:r>
              <a:rPr lang="en-US" sz="2000" kern="0" spc="-20" dirty="0">
                <a:solidFill>
                  <a:srgbClr val="E0D6DE"/>
                </a:solidFill>
                <a:latin typeface="Anton" pitchFamily="34" charset="0"/>
                <a:ea typeface="Anton" pitchFamily="34" charset="-122"/>
                <a:cs typeface="Anton" pitchFamily="34" charset="-120"/>
              </a:rPr>
              <a:t>Interactive Scenarios</a:t>
            </a:r>
            <a:endParaRPr lang="en-US" sz="2000" dirty="0"/>
          </a:p>
        </p:txBody>
      </p:sp>
      <p:sp>
        <p:nvSpPr>
          <p:cNvPr id="10" name="Text 6"/>
          <p:cNvSpPr/>
          <p:nvPr/>
        </p:nvSpPr>
        <p:spPr>
          <a:xfrm>
            <a:off x="7645479" y="2270760"/>
            <a:ext cx="6265188" cy="986909"/>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Fira Sans" pitchFamily="34" charset="0"/>
                <a:ea typeface="Fira Sans" pitchFamily="34" charset="-122"/>
                <a:cs typeface="Fira Sans" pitchFamily="34" charset="-120"/>
              </a:rPr>
              <a:t>Create engaging, interactive scenarios where users must identify phishing emails and other suspicious activities, reinforcing their ability to recognize such threats.</a:t>
            </a:r>
            <a:endParaRPr lang="en-US" sz="1600" dirty="0"/>
          </a:p>
        </p:txBody>
      </p:sp>
      <p:sp>
        <p:nvSpPr>
          <p:cNvPr id="11" name="Shape 7"/>
          <p:cNvSpPr/>
          <p:nvPr/>
        </p:nvSpPr>
        <p:spPr>
          <a:xfrm>
            <a:off x="6722983" y="4120158"/>
            <a:ext cx="719733" cy="22860"/>
          </a:xfrm>
          <a:prstGeom prst="roundRect">
            <a:avLst>
              <a:gd name="adj" fmla="val 134933"/>
            </a:avLst>
          </a:prstGeom>
          <a:solidFill>
            <a:srgbClr val="575757"/>
          </a:solidFill>
          <a:ln/>
        </p:spPr>
      </p:sp>
      <p:sp>
        <p:nvSpPr>
          <p:cNvPr id="12" name="Shape 8"/>
          <p:cNvSpPr/>
          <p:nvPr/>
        </p:nvSpPr>
        <p:spPr>
          <a:xfrm>
            <a:off x="6283166" y="3900249"/>
            <a:ext cx="462677" cy="462677"/>
          </a:xfrm>
          <a:prstGeom prst="roundRect">
            <a:avLst>
              <a:gd name="adj" fmla="val 6667"/>
            </a:avLst>
          </a:prstGeom>
          <a:solidFill>
            <a:srgbClr val="3E3E3E"/>
          </a:solidFill>
          <a:ln/>
        </p:spPr>
      </p:sp>
      <p:sp>
        <p:nvSpPr>
          <p:cNvPr id="13" name="Text 9"/>
          <p:cNvSpPr/>
          <p:nvPr/>
        </p:nvSpPr>
        <p:spPr>
          <a:xfrm>
            <a:off x="6439853" y="3977283"/>
            <a:ext cx="149304" cy="308491"/>
          </a:xfrm>
          <a:prstGeom prst="rect">
            <a:avLst/>
          </a:prstGeom>
          <a:noFill/>
          <a:ln/>
        </p:spPr>
        <p:txBody>
          <a:bodyPr wrap="none" lIns="0" tIns="0" rIns="0" bIns="0" rtlCol="0" anchor="t"/>
          <a:lstStyle/>
          <a:p>
            <a:pPr marL="0" indent="0" algn="ctr">
              <a:lnSpc>
                <a:spcPts val="2400"/>
              </a:lnSpc>
              <a:buNone/>
            </a:pPr>
            <a:r>
              <a:rPr lang="en-US" sz="2400" kern="0" spc="-24" dirty="0">
                <a:solidFill>
                  <a:srgbClr val="E0D6DE"/>
                </a:solidFill>
                <a:latin typeface="Anton" pitchFamily="34" charset="0"/>
                <a:ea typeface="Anton" pitchFamily="34" charset="-122"/>
                <a:cs typeface="Anton" pitchFamily="34" charset="-120"/>
              </a:rPr>
              <a:t>2</a:t>
            </a:r>
            <a:endParaRPr lang="en-US" sz="2400" dirty="0"/>
          </a:p>
        </p:txBody>
      </p:sp>
      <p:sp>
        <p:nvSpPr>
          <p:cNvPr id="14" name="Text 10"/>
          <p:cNvSpPr/>
          <p:nvPr/>
        </p:nvSpPr>
        <p:spPr>
          <a:xfrm>
            <a:off x="7645479" y="3874532"/>
            <a:ext cx="2788325" cy="321231"/>
          </a:xfrm>
          <a:prstGeom prst="rect">
            <a:avLst/>
          </a:prstGeom>
          <a:noFill/>
          <a:ln/>
        </p:spPr>
        <p:txBody>
          <a:bodyPr wrap="none" lIns="0" tIns="0" rIns="0" bIns="0" rtlCol="0" anchor="t"/>
          <a:lstStyle/>
          <a:p>
            <a:pPr marL="0" indent="0" algn="l">
              <a:lnSpc>
                <a:spcPts val="2500"/>
              </a:lnSpc>
              <a:buNone/>
            </a:pPr>
            <a:r>
              <a:rPr lang="en-US" sz="2000" kern="0" spc="-20" dirty="0">
                <a:solidFill>
                  <a:srgbClr val="E0D6DE"/>
                </a:solidFill>
                <a:latin typeface="Anton" pitchFamily="34" charset="0"/>
                <a:ea typeface="Anton" pitchFamily="34" charset="-122"/>
                <a:cs typeface="Anton" pitchFamily="34" charset="-120"/>
              </a:rPr>
              <a:t>Phishing Simulation Quizzes</a:t>
            </a:r>
            <a:endParaRPr lang="en-US" sz="2000" dirty="0"/>
          </a:p>
        </p:txBody>
      </p:sp>
      <p:sp>
        <p:nvSpPr>
          <p:cNvPr id="15" name="Text 11"/>
          <p:cNvSpPr/>
          <p:nvPr/>
        </p:nvSpPr>
        <p:spPr>
          <a:xfrm>
            <a:off x="7645479" y="4319111"/>
            <a:ext cx="6265188" cy="986909"/>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Fira Sans" pitchFamily="34" charset="0"/>
                <a:ea typeface="Fira Sans" pitchFamily="34" charset="-122"/>
                <a:cs typeface="Fira Sans" pitchFamily="34" charset="-120"/>
              </a:rPr>
              <a:t>Develop quizzes that test users' knowledge and ability to detect phishing attempts, helping to assess the effectiveness of the training and identify areas for further improvement.</a:t>
            </a:r>
            <a:endParaRPr lang="en-US" sz="1600" dirty="0"/>
          </a:p>
        </p:txBody>
      </p:sp>
      <p:sp>
        <p:nvSpPr>
          <p:cNvPr id="16" name="Shape 12"/>
          <p:cNvSpPr/>
          <p:nvPr/>
        </p:nvSpPr>
        <p:spPr>
          <a:xfrm>
            <a:off x="6722983" y="6168509"/>
            <a:ext cx="719733" cy="22860"/>
          </a:xfrm>
          <a:prstGeom prst="roundRect">
            <a:avLst>
              <a:gd name="adj" fmla="val 134933"/>
            </a:avLst>
          </a:prstGeom>
          <a:solidFill>
            <a:srgbClr val="575757"/>
          </a:solidFill>
          <a:ln/>
        </p:spPr>
      </p:sp>
      <p:sp>
        <p:nvSpPr>
          <p:cNvPr id="17" name="Shape 13"/>
          <p:cNvSpPr/>
          <p:nvPr/>
        </p:nvSpPr>
        <p:spPr>
          <a:xfrm>
            <a:off x="6283166" y="5948601"/>
            <a:ext cx="462677" cy="462677"/>
          </a:xfrm>
          <a:prstGeom prst="roundRect">
            <a:avLst>
              <a:gd name="adj" fmla="val 6667"/>
            </a:avLst>
          </a:prstGeom>
          <a:solidFill>
            <a:srgbClr val="3E3E3E"/>
          </a:solidFill>
          <a:ln/>
        </p:spPr>
      </p:sp>
      <p:sp>
        <p:nvSpPr>
          <p:cNvPr id="18" name="Text 14"/>
          <p:cNvSpPr/>
          <p:nvPr/>
        </p:nvSpPr>
        <p:spPr>
          <a:xfrm>
            <a:off x="6439853" y="6025634"/>
            <a:ext cx="149304" cy="308491"/>
          </a:xfrm>
          <a:prstGeom prst="rect">
            <a:avLst/>
          </a:prstGeom>
          <a:noFill/>
          <a:ln/>
        </p:spPr>
        <p:txBody>
          <a:bodyPr wrap="none" lIns="0" tIns="0" rIns="0" bIns="0" rtlCol="0" anchor="t"/>
          <a:lstStyle/>
          <a:p>
            <a:pPr marL="0" indent="0" algn="ctr">
              <a:lnSpc>
                <a:spcPts val="2400"/>
              </a:lnSpc>
              <a:buNone/>
            </a:pPr>
            <a:r>
              <a:rPr lang="en-US" sz="2400" kern="0" spc="-24" dirty="0">
                <a:solidFill>
                  <a:srgbClr val="E0D6DE"/>
                </a:solidFill>
                <a:latin typeface="Anton" pitchFamily="34" charset="0"/>
                <a:ea typeface="Anton" pitchFamily="34" charset="-122"/>
                <a:cs typeface="Anton" pitchFamily="34" charset="-120"/>
              </a:rPr>
              <a:t>3</a:t>
            </a:r>
            <a:endParaRPr lang="en-US" sz="2400" dirty="0"/>
          </a:p>
        </p:txBody>
      </p:sp>
      <p:sp>
        <p:nvSpPr>
          <p:cNvPr id="19" name="Text 15"/>
          <p:cNvSpPr/>
          <p:nvPr/>
        </p:nvSpPr>
        <p:spPr>
          <a:xfrm>
            <a:off x="7645479" y="5922883"/>
            <a:ext cx="2656642" cy="321231"/>
          </a:xfrm>
          <a:prstGeom prst="rect">
            <a:avLst/>
          </a:prstGeom>
          <a:noFill/>
          <a:ln/>
        </p:spPr>
        <p:txBody>
          <a:bodyPr wrap="none" lIns="0" tIns="0" rIns="0" bIns="0" rtlCol="0" anchor="t"/>
          <a:lstStyle/>
          <a:p>
            <a:pPr marL="0" indent="0" algn="l">
              <a:lnSpc>
                <a:spcPts val="2500"/>
              </a:lnSpc>
              <a:buNone/>
            </a:pPr>
            <a:r>
              <a:rPr lang="en-US" sz="2000" kern="0" spc="-20" dirty="0">
                <a:solidFill>
                  <a:srgbClr val="E0D6DE"/>
                </a:solidFill>
                <a:latin typeface="Anton" pitchFamily="34" charset="0"/>
                <a:ea typeface="Anton" pitchFamily="34" charset="-122"/>
                <a:cs typeface="Anton" pitchFamily="34" charset="-120"/>
              </a:rPr>
              <a:t>Continuous Reinforcement</a:t>
            </a:r>
            <a:endParaRPr lang="en-US" sz="2000" dirty="0"/>
          </a:p>
        </p:txBody>
      </p:sp>
      <p:sp>
        <p:nvSpPr>
          <p:cNvPr id="20" name="Text 16"/>
          <p:cNvSpPr/>
          <p:nvPr/>
        </p:nvSpPr>
        <p:spPr>
          <a:xfrm>
            <a:off x="7645479" y="6367463"/>
            <a:ext cx="6265188" cy="986909"/>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Fira Sans" pitchFamily="34" charset="0"/>
                <a:ea typeface="Fira Sans" pitchFamily="34" charset="-122"/>
                <a:cs typeface="Fira Sans" pitchFamily="34" charset="-120"/>
              </a:rPr>
              <a:t>Implement regular phishing awareness training and simulations to keep employees vigilant and up-to-date on the latest phishing tactics, ensuring a strong security posture over time.</a:t>
            </a:r>
            <a:endParaRPr lang="en-US" sz="1600" dirty="0"/>
          </a:p>
        </p:txBody>
      </p:sp>
      <p:sp>
        <p:nvSpPr>
          <p:cNvPr id="21" name="Rectangle 20">
            <a:extLst>
              <a:ext uri="{FF2B5EF4-FFF2-40B4-BE49-F238E27FC236}">
                <a16:creationId xmlns:a16="http://schemas.microsoft.com/office/drawing/2014/main" id="{E3D175D9-95EF-C351-95DC-ACBF5A52A5CA}"/>
              </a:ext>
            </a:extLst>
          </p:cNvPr>
          <p:cNvSpPr/>
          <p:nvPr/>
        </p:nvSpPr>
        <p:spPr>
          <a:xfrm>
            <a:off x="12707302" y="7735330"/>
            <a:ext cx="1824244" cy="40777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0105" y="2721412"/>
            <a:ext cx="4954191" cy="2786777"/>
          </a:xfrm>
          <a:prstGeom prst="rect">
            <a:avLst/>
          </a:prstGeom>
        </p:spPr>
      </p:pic>
      <p:sp>
        <p:nvSpPr>
          <p:cNvPr id="4" name="Text 0"/>
          <p:cNvSpPr/>
          <p:nvPr/>
        </p:nvSpPr>
        <p:spPr>
          <a:xfrm>
            <a:off x="744855" y="755571"/>
            <a:ext cx="5320784" cy="665083"/>
          </a:xfrm>
          <a:prstGeom prst="rect">
            <a:avLst/>
          </a:prstGeom>
          <a:noFill/>
          <a:ln/>
        </p:spPr>
        <p:txBody>
          <a:bodyPr wrap="none" lIns="0" tIns="0" rIns="0" bIns="0" rtlCol="0" anchor="t"/>
          <a:lstStyle/>
          <a:p>
            <a:pPr marL="0" indent="0">
              <a:lnSpc>
                <a:spcPts val="5200"/>
              </a:lnSpc>
              <a:buNone/>
            </a:pPr>
            <a:r>
              <a:rPr lang="en-US" sz="4150" kern="0" spc="-42" dirty="0">
                <a:solidFill>
                  <a:srgbClr val="FA95AF"/>
                </a:solidFill>
                <a:latin typeface="Anton" pitchFamily="34" charset="0"/>
                <a:ea typeface="Anton" pitchFamily="34" charset="-122"/>
                <a:cs typeface="Anton" pitchFamily="34" charset="-120"/>
              </a:rPr>
              <a:t>Conclusion</a:t>
            </a:r>
            <a:endParaRPr lang="en-US" sz="4150" dirty="0"/>
          </a:p>
        </p:txBody>
      </p:sp>
      <p:sp>
        <p:nvSpPr>
          <p:cNvPr id="5" name="Shape 1"/>
          <p:cNvSpPr/>
          <p:nvPr/>
        </p:nvSpPr>
        <p:spPr>
          <a:xfrm>
            <a:off x="744855" y="1739860"/>
            <a:ext cx="7654290" cy="5734050"/>
          </a:xfrm>
          <a:prstGeom prst="roundRect">
            <a:avLst>
              <a:gd name="adj" fmla="val 557"/>
            </a:avLst>
          </a:prstGeom>
          <a:noFill/>
          <a:ln w="7620">
            <a:solidFill>
              <a:srgbClr val="FFFFFF">
                <a:alpha val="24000"/>
              </a:srgbClr>
            </a:solidFill>
            <a:prstDash val="solid"/>
          </a:ln>
        </p:spPr>
      </p:sp>
      <p:sp>
        <p:nvSpPr>
          <p:cNvPr id="6" name="Shape 2"/>
          <p:cNvSpPr/>
          <p:nvPr/>
        </p:nvSpPr>
        <p:spPr>
          <a:xfrm>
            <a:off x="752475" y="1747480"/>
            <a:ext cx="7639050" cy="5718810"/>
          </a:xfrm>
          <a:prstGeom prst="rect">
            <a:avLst/>
          </a:prstGeom>
          <a:solidFill>
            <a:srgbClr val="FFFFFF">
              <a:alpha val="4000"/>
            </a:srgbClr>
          </a:solidFill>
          <a:ln/>
        </p:spPr>
      </p:sp>
      <p:sp>
        <p:nvSpPr>
          <p:cNvPr id="7" name="Text 3"/>
          <p:cNvSpPr/>
          <p:nvPr/>
        </p:nvSpPr>
        <p:spPr>
          <a:xfrm>
            <a:off x="965240" y="1882735"/>
            <a:ext cx="3390186" cy="340519"/>
          </a:xfrm>
          <a:prstGeom prst="rect">
            <a:avLst/>
          </a:prstGeom>
          <a:noFill/>
          <a:ln/>
        </p:spPr>
        <p:txBody>
          <a:bodyPr wrap="none" lIns="0" tIns="0" rIns="0" bIns="0" rtlCol="0" anchor="t"/>
          <a:lstStyle/>
          <a:p>
            <a:pPr marL="0" indent="0">
              <a:lnSpc>
                <a:spcPts val="2650"/>
              </a:lnSpc>
              <a:buNone/>
            </a:pPr>
            <a:r>
              <a:rPr lang="en-US" sz="1650" kern="0" spc="-34" dirty="0">
                <a:solidFill>
                  <a:srgbClr val="E0D6DE"/>
                </a:solidFill>
                <a:latin typeface="Fira Sans" pitchFamily="34" charset="0"/>
                <a:ea typeface="Fira Sans" pitchFamily="34" charset="-122"/>
                <a:cs typeface="Fira Sans" pitchFamily="34" charset="-120"/>
              </a:rPr>
              <a:t>Key Takeaways</a:t>
            </a:r>
            <a:endParaRPr lang="en-US" sz="1650" dirty="0"/>
          </a:p>
        </p:txBody>
      </p:sp>
      <p:sp>
        <p:nvSpPr>
          <p:cNvPr id="8" name="Text 4"/>
          <p:cNvSpPr/>
          <p:nvPr/>
        </p:nvSpPr>
        <p:spPr>
          <a:xfrm>
            <a:off x="4788575" y="1882735"/>
            <a:ext cx="3390186" cy="5448300"/>
          </a:xfrm>
          <a:prstGeom prst="rect">
            <a:avLst/>
          </a:prstGeom>
          <a:noFill/>
          <a:ln/>
        </p:spPr>
        <p:txBody>
          <a:bodyPr wrap="square" lIns="0" tIns="0" rIns="0" bIns="0" rtlCol="0" anchor="t"/>
          <a:lstStyle/>
          <a:p>
            <a:pPr marL="0" indent="0">
              <a:lnSpc>
                <a:spcPts val="2650"/>
              </a:lnSpc>
              <a:buNone/>
            </a:pPr>
            <a:r>
              <a:rPr lang="en-US" sz="1650" kern="0" spc="-34" dirty="0">
                <a:solidFill>
                  <a:srgbClr val="E0D6DE"/>
                </a:solidFill>
                <a:latin typeface="Fira Sans" pitchFamily="34" charset="0"/>
                <a:ea typeface="Fira Sans" pitchFamily="34" charset="-122"/>
                <a:cs typeface="Fira Sans" pitchFamily="34" charset="-120"/>
              </a:rPr>
              <a:t>- Phishing attacks are a significant threat, using deception to steal sensitive information - Recognizing the warning signs, such as suspicious emails and websites, is crucial - Implementing strong security measures, like two-factor authentication, can help prevent attacks - Responding quickly and effectively, by resetting passwords and notifying authorities, can mitigate the impact of a successful attack - Ongoing phishing awareness training is essential to keep employees vigilant and informed</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757</Words>
  <Application>Microsoft Office PowerPoint</Application>
  <PresentationFormat>Personnalisé</PresentationFormat>
  <Paragraphs>70</Paragraphs>
  <Slides>8</Slides>
  <Notes>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vt:i4>
      </vt:variant>
    </vt:vector>
  </HeadingPairs>
  <TitlesOfParts>
    <vt:vector size="14" baseType="lpstr">
      <vt:lpstr>Fira Sans</vt:lpstr>
      <vt:lpstr>Fira Sans Bold</vt:lpstr>
      <vt:lpstr>Arial</vt:lpstr>
      <vt:lpstr>Fira Sans Medium</vt:lpstr>
      <vt:lpstr>Anton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Lionel</cp:lastModifiedBy>
  <cp:revision>3</cp:revision>
  <dcterms:created xsi:type="dcterms:W3CDTF">2024-10-17T11:20:48Z</dcterms:created>
  <dcterms:modified xsi:type="dcterms:W3CDTF">2024-10-17T11:30:03Z</dcterms:modified>
</cp:coreProperties>
</file>